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5"/>
  </p:notesMasterIdLst>
  <p:sldIdLst>
    <p:sldId id="322" r:id="rId2"/>
    <p:sldId id="320" r:id="rId3"/>
    <p:sldId id="340" r:id="rId4"/>
    <p:sldId id="349" r:id="rId5"/>
    <p:sldId id="350" r:id="rId6"/>
    <p:sldId id="325" r:id="rId7"/>
    <p:sldId id="323" r:id="rId8"/>
    <p:sldId id="351" r:id="rId9"/>
    <p:sldId id="327" r:id="rId10"/>
    <p:sldId id="328" r:id="rId11"/>
    <p:sldId id="352" r:id="rId12"/>
    <p:sldId id="353" r:id="rId13"/>
    <p:sldId id="330" r:id="rId14"/>
  </p:sldIdLst>
  <p:sldSz cx="6858000" cy="5143500"/>
  <p:notesSz cx="6858000" cy="9144000"/>
  <p:embeddedFontLst>
    <p:embeddedFont>
      <p:font typeface="Kalam" panose="020B0604020202020204" charset="0"/>
      <p:regular r:id="rId16"/>
      <p:bold r:id="rId17"/>
    </p:embeddedFont>
    <p:embeddedFont>
      <p:font typeface="Montserra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15"/>
  </p:normalViewPr>
  <p:slideViewPr>
    <p:cSldViewPr snapToGrid="0">
      <p:cViewPr varScale="1">
        <p:scale>
          <a:sx n="100" d="100"/>
          <a:sy n="100" d="100"/>
        </p:scale>
        <p:origin x="8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8DA3DE91-E92F-0843-A6D4-D6270C3FE34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5.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Effect>
                      <a14:brightnessContrast bright="4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1095CD-79A2-4349-8ED9-9CAD6DC22207}"/>
              </a:ext>
            </a:extLst>
          </p:cNvPr>
          <p:cNvSpPr txBox="1"/>
          <p:nvPr/>
        </p:nvSpPr>
        <p:spPr>
          <a:xfrm>
            <a:off x="333290" y="481376"/>
            <a:ext cx="6228730" cy="453009"/>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Kể về những lần nhím trắng và nhím nâu gặp nhau.</a:t>
            </a:r>
          </a:p>
        </p:txBody>
      </p:sp>
      <p:sp>
        <p:nvSpPr>
          <p:cNvPr id="15" name="TextBox 14">
            <a:extLst>
              <a:ext uri="{FF2B5EF4-FFF2-40B4-BE49-F238E27FC236}">
                <a16:creationId xmlns:a16="http://schemas.microsoft.com/office/drawing/2014/main" id="{73C8AC3D-1809-EF4B-83D1-ED553D2A4D0E}"/>
              </a:ext>
            </a:extLst>
          </p:cNvPr>
          <p:cNvSpPr txBox="1"/>
          <p:nvPr/>
        </p:nvSpPr>
        <p:spPr>
          <a:xfrm>
            <a:off x="531833" y="913610"/>
            <a:ext cx="5831645" cy="1695464"/>
          </a:xfrm>
          <a:prstGeom prst="rect">
            <a:avLst/>
          </a:prstGeom>
          <a:noFill/>
        </p:spPr>
        <p:txBody>
          <a:bodyPr wrap="square" rtlCol="0">
            <a:spAutoFit/>
          </a:bodyPr>
          <a:lstStyle/>
          <a:p>
            <a:pPr marL="269875" indent="-269875"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latin typeface="UTM Avo" panose="02040603050506020204" pitchFamily="18" charset="0"/>
              </a:rPr>
              <a:t>Lần 1: </a:t>
            </a:r>
            <a:r>
              <a:rPr lang="vi-VN" sz="1800" dirty="0">
                <a:solidFill>
                  <a:srgbClr val="FF0000"/>
                </a:solidFill>
                <a:latin typeface="UTM Avo" panose="02040603050506020204" pitchFamily="18" charset="0"/>
              </a:rPr>
              <a:t>Hai bạn gặp nhau vào buổi sáng, khi nhím nâu đi kiếm quả cây.</a:t>
            </a:r>
          </a:p>
          <a:p>
            <a:pPr marL="268288" algn="just">
              <a:lnSpc>
                <a:spcPct val="150000"/>
              </a:lnSpc>
            </a:pPr>
            <a:r>
              <a:rPr lang="vi-VN" sz="1800" dirty="0">
                <a:latin typeface="UTM Avo" panose="02040603050506020204" pitchFamily="18" charset="0"/>
              </a:rPr>
              <a:t>Lần 2: </a:t>
            </a:r>
            <a:r>
              <a:rPr lang="vi-VN" sz="1800" dirty="0">
                <a:solidFill>
                  <a:srgbClr val="FF0000"/>
                </a:solidFill>
                <a:latin typeface="UTM Avo" panose="02040603050506020204" pitchFamily="18" charset="0"/>
              </a:rPr>
              <a:t>Hai bạn gặp lại khi nhím nâu trú mưa đúng vào nhà nhím trắng.</a:t>
            </a:r>
          </a:p>
        </p:txBody>
      </p:sp>
      <p:sp>
        <p:nvSpPr>
          <p:cNvPr id="16" name="TextBox 15">
            <a:extLst>
              <a:ext uri="{FF2B5EF4-FFF2-40B4-BE49-F238E27FC236}">
                <a16:creationId xmlns:a16="http://schemas.microsoft.com/office/drawing/2014/main" id="{21196E3B-EFCC-A54A-A28B-44926BAC7CD6}"/>
              </a:ext>
            </a:extLst>
          </p:cNvPr>
          <p:cNvSpPr txBox="1"/>
          <p:nvPr/>
        </p:nvSpPr>
        <p:spPr>
          <a:xfrm>
            <a:off x="333290" y="2730372"/>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Theo em, vì sao nhím nâu nhận lời kết bạn cùng nhìm trắng? </a:t>
            </a:r>
          </a:p>
        </p:txBody>
      </p:sp>
      <p:sp>
        <p:nvSpPr>
          <p:cNvPr id="17" name="TextBox 16">
            <a:extLst>
              <a:ext uri="{FF2B5EF4-FFF2-40B4-BE49-F238E27FC236}">
                <a16:creationId xmlns:a16="http://schemas.microsoft.com/office/drawing/2014/main" id="{2B5EAFC5-F972-5546-A75B-F522157F1C90}"/>
              </a:ext>
            </a:extLst>
          </p:cNvPr>
          <p:cNvSpPr txBox="1"/>
          <p:nvPr/>
        </p:nvSpPr>
        <p:spPr>
          <a:xfrm>
            <a:off x="531833" y="3533214"/>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nâu thấy nhím trắng hiền lành, tốt bụng, thân thiện.</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73B85-C016-D045-BB76-C59E14206CA7}"/>
              </a:ext>
            </a:extLst>
          </p:cNvPr>
          <p:cNvSpPr txBox="1"/>
          <p:nvPr/>
        </p:nvSpPr>
        <p:spPr>
          <a:xfrm>
            <a:off x="421930" y="1386764"/>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Nhờ đâu nhím trắng và nhím nâu có những ngày mùa đông vui vẻ, ấm áp?</a:t>
            </a:r>
          </a:p>
        </p:txBody>
      </p:sp>
      <p:sp>
        <p:nvSpPr>
          <p:cNvPr id="3" name="TextBox 2">
            <a:extLst>
              <a:ext uri="{FF2B5EF4-FFF2-40B4-BE49-F238E27FC236}">
                <a16:creationId xmlns:a16="http://schemas.microsoft.com/office/drawing/2014/main" id="{282DDB71-4F67-1644-88B1-CEB76F23644E}"/>
              </a:ext>
            </a:extLst>
          </p:cNvPr>
          <p:cNvSpPr txBox="1"/>
          <p:nvPr/>
        </p:nvSpPr>
        <p:spPr>
          <a:xfrm>
            <a:off x="421930" y="2460036"/>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trắng và nhím nâu không phải sống một mình giữa mùa đông lạnh giá.</a:t>
            </a:r>
          </a:p>
        </p:txBody>
      </p:sp>
    </p:spTree>
    <p:extLst>
      <p:ext uri="{BB962C8B-B14F-4D97-AF65-F5344CB8AC3E}">
        <p14:creationId xmlns:p14="http://schemas.microsoft.com/office/powerpoint/2010/main" val="414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8FAFC-C1D0-49BB-A45E-D744951A028F}"/>
              </a:ext>
            </a:extLst>
          </p:cNvPr>
          <p:cNvSpPr txBox="1"/>
          <p:nvPr/>
        </p:nvSpPr>
        <p:spPr>
          <a:xfrm>
            <a:off x="746086" y="444067"/>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869981"/>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2" y="97629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13834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86" y="3652974"/>
            <a:ext cx="288000" cy="288000"/>
          </a:xfrm>
          <a:prstGeom prst="rect">
            <a:avLst/>
          </a:prstGeom>
        </p:spPr>
      </p:pic>
      <p:grpSp>
        <p:nvGrpSpPr>
          <p:cNvPr id="11" name="Group 10">
            <a:extLst>
              <a:ext uri="{FF2B5EF4-FFF2-40B4-BE49-F238E27FC236}">
                <a16:creationId xmlns:a16="http://schemas.microsoft.com/office/drawing/2014/main" id="{DDFBB3B9-1FFE-F041-B098-D184F1D42F3F}"/>
              </a:ext>
            </a:extLst>
          </p:cNvPr>
          <p:cNvGrpSpPr/>
          <p:nvPr/>
        </p:nvGrpSpPr>
        <p:grpSpPr>
          <a:xfrm>
            <a:off x="72376" y="17097"/>
            <a:ext cx="2390906" cy="555217"/>
            <a:chOff x="635794" y="386605"/>
            <a:chExt cx="2390906" cy="555217"/>
          </a:xfrm>
        </p:grpSpPr>
        <p:sp>
          <p:nvSpPr>
            <p:cNvPr id="12" name="TextBox 11">
              <a:extLst>
                <a:ext uri="{FF2B5EF4-FFF2-40B4-BE49-F238E27FC236}">
                  <a16:creationId xmlns:a16="http://schemas.microsoft.com/office/drawing/2014/main" id="{9CBF97F8-606C-3C41-B2E0-12F5FB03E13D}"/>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FCA41AE1-B474-124E-94B6-37182E9F56A5}"/>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Tree>
    <p:extLst>
      <p:ext uri="{BB962C8B-B14F-4D97-AF65-F5344CB8AC3E}">
        <p14:creationId xmlns:p14="http://schemas.microsoft.com/office/powerpoint/2010/main" val="27909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65997" y="837788"/>
            <a:ext cx="6066482" cy="821572"/>
          </a:xfrm>
          <a:prstGeom prst="rect">
            <a:avLst/>
          </a:prstGeom>
          <a:noFill/>
        </p:spPr>
        <p:txBody>
          <a:bodyPr wrap="square" rtlCol="0">
            <a:spAutoFit/>
          </a:bodyPr>
          <a:lstStyle/>
          <a:p>
            <a:pPr algn="just">
              <a:lnSpc>
                <a:spcPct val="150000"/>
              </a:lnSpc>
            </a:pPr>
            <a:r>
              <a:rPr lang="vi-VN" sz="1700" b="1" dirty="0">
                <a:solidFill>
                  <a:schemeClr val="accent6">
                    <a:lumMod val="75000"/>
                  </a:schemeClr>
                </a:solidFill>
                <a:latin typeface="UTM Avo" panose="02040603050506020204" pitchFamily="18" charset="0"/>
              </a:rPr>
              <a:t>1. </a:t>
            </a:r>
            <a:r>
              <a:rPr lang="vi-VN" sz="1700" dirty="0">
                <a:latin typeface="UTM Avo" panose="02040603050506020204" pitchFamily="18" charset="0"/>
              </a:rPr>
              <a:t>Đóng vai nhím trắng, nhím nâu trong lần gặp để nói tiếp các câu: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568135" y="3643656"/>
            <a:ext cx="5864344" cy="1213987"/>
          </a:xfrm>
          <a:prstGeom prst="rect">
            <a:avLst/>
          </a:prstGeom>
          <a:noFill/>
        </p:spPr>
        <p:txBody>
          <a:bodyPr wrap="square" rtlCol="0">
            <a:spAutoFit/>
          </a:bodyPr>
          <a:lstStyle/>
          <a:p>
            <a:pPr lvl="0" algn="just">
              <a:lnSpc>
                <a:spcPct val="150000"/>
              </a:lnSpc>
            </a:pPr>
            <a:r>
              <a:rPr lang="vi-VN" sz="1700" b="1" dirty="0">
                <a:solidFill>
                  <a:schemeClr val="accent6">
                    <a:lumMod val="75000"/>
                  </a:schemeClr>
                </a:solidFill>
                <a:latin typeface="UTM Avo" panose="02040603050506020204" pitchFamily="18" charset="0"/>
              </a:rPr>
              <a:t>2. </a:t>
            </a:r>
            <a:r>
              <a:rPr lang="vi-VN" sz="1700" dirty="0">
                <a:latin typeface="UTM Avo" panose="02040603050506020204" pitchFamily="18" charset="0"/>
              </a:rPr>
              <a:t>Đóng vai Bình và An để nói và đáp lời xin lỗi trong tình huống: </a:t>
            </a:r>
          </a:p>
          <a:p>
            <a:pPr lvl="0" algn="ctr">
              <a:lnSpc>
                <a:spcPct val="150000"/>
              </a:lnSpc>
            </a:pPr>
            <a:r>
              <a:rPr lang="vi-VN" sz="1700" dirty="0">
                <a:latin typeface="UTM Avo" panose="02040603050506020204" pitchFamily="18" charset="0"/>
              </a:rPr>
              <a:t>Bình vô tình va vào An, làm An ngã. </a:t>
            </a:r>
          </a:p>
        </p:txBody>
      </p:sp>
      <p:pic>
        <p:nvPicPr>
          <p:cNvPr id="3" name="Picture 2">
            <a:extLst>
              <a:ext uri="{FF2B5EF4-FFF2-40B4-BE49-F238E27FC236}">
                <a16:creationId xmlns:a16="http://schemas.microsoft.com/office/drawing/2014/main" id="{625B929E-595E-6A46-A662-4268CBB6063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93118" y="1661588"/>
            <a:ext cx="5150498" cy="2075110"/>
          </a:xfrm>
          <a:prstGeom prst="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97937" y="670417"/>
            <a:ext cx="1632310" cy="623630"/>
            <a:chOff x="306615" y="629196"/>
            <a:chExt cx="1632310" cy="623630"/>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6" name="TextBox 5">
              <a:extLst>
                <a:ext uri="{FF2B5EF4-FFF2-40B4-BE49-F238E27FC236}">
                  <a16:creationId xmlns:a16="http://schemas.microsoft.com/office/drawing/2014/main" id="{31A601FE-6892-4EC6-ACDD-75D395FCC956}"/>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Hãy kể những đức tính tốt của bạn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401143"/>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muốn học tập những đức tính nào của bạn? </a:t>
            </a:r>
            <a:endParaRPr lang="en-US" sz="1500" b="1" dirty="0">
              <a:latin typeface="UTM Avo" panose="02040603050506020204" pitchFamily="18" charset="0"/>
            </a:endParaRPr>
          </a:p>
        </p:txBody>
      </p:sp>
      <p:pic>
        <p:nvPicPr>
          <p:cNvPr id="10" name="Picture 9">
            <a:extLst>
              <a:ext uri="{FF2B5EF4-FFF2-40B4-BE49-F238E27FC236}">
                <a16:creationId xmlns:a16="http://schemas.microsoft.com/office/drawing/2014/main" id="{DFD96CA9-CDBD-1D43-B8D5-D6DB05897B4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1000"/>
                    </a14:imgEffect>
                    <a14:imgEffect>
                      <a14:brightnessContrast bright="4000"/>
                    </a14:imgEffect>
                  </a14:imgLayer>
                </a14:imgProps>
              </a:ext>
            </a:extLst>
          </a:blip>
          <a:srcRect l="2857" t="2903" r="1768" b="3018"/>
          <a:stretch/>
        </p:blipFill>
        <p:spPr>
          <a:xfrm>
            <a:off x="194747" y="1807449"/>
            <a:ext cx="6465977" cy="3091124"/>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FE20742-3AEA-364E-A407-D66C29478C71}"/>
              </a:ext>
            </a:extLst>
          </p:cNvPr>
          <p:cNvGrpSpPr/>
          <p:nvPr/>
        </p:nvGrpSpPr>
        <p:grpSpPr>
          <a:xfrm>
            <a:off x="297937" y="670417"/>
            <a:ext cx="1632310" cy="623630"/>
            <a:chOff x="306615" y="629196"/>
            <a:chExt cx="1632310" cy="623630"/>
          </a:xfrm>
        </p:grpSpPr>
        <p:sp>
          <p:nvSpPr>
            <p:cNvPr id="16" name="TextBox 15">
              <a:extLst>
                <a:ext uri="{FF2B5EF4-FFF2-40B4-BE49-F238E27FC236}">
                  <a16:creationId xmlns:a16="http://schemas.microsoft.com/office/drawing/2014/main" id="{7A1A8491-CF5E-C444-8151-D697323EF242}"/>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48C3558A-9B71-0D41-9999-EDEB505CA418}"/>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BB1BC2FD-C34F-A943-ACE2-0334291A27F4}"/>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a:t>
            </a:r>
            <a:r>
              <a:rPr lang="vi-VN" sz="1300" b="1" dirty="0">
                <a:solidFill>
                  <a:srgbClr val="FF0000"/>
                </a:solidFill>
                <a:latin typeface="UTM Avo" panose="02040603050506020204" pitchFamily="18" charset="0"/>
              </a:rPr>
              <a:t>nhút nhát</a:t>
            </a:r>
            <a:r>
              <a:rPr lang="vi-VN" sz="1300" dirty="0">
                <a:latin typeface="UTM Avo" panose="02040603050506020204" pitchFamily="18" charset="0"/>
              </a:rPr>
              <a:t>. Một buổi sáng, chú đang kiếm quả cây thì thấy nhím trắng chạy tới. Nhím trắng vồn vã: “Chào bạn! Rất vui được gặp bạn!”. Nhím nâu </a:t>
            </a:r>
            <a:r>
              <a:rPr lang="vi-VN" sz="1300" b="1" dirty="0">
                <a:solidFill>
                  <a:srgbClr val="FF0000"/>
                </a:solidFill>
                <a:latin typeface="UTM Avo" panose="02040603050506020204" pitchFamily="18" charset="0"/>
              </a:rPr>
              <a:t>lúng túng</a:t>
            </a:r>
            <a:r>
              <a:rPr lang="vi-VN" sz="1300" dirty="0">
                <a:latin typeface="UTM Avo" panose="02040603050506020204" pitchFamily="18" charset="0"/>
              </a:rPr>
              <a:t>, nói </a:t>
            </a:r>
            <a:r>
              <a:rPr lang="vi-VN" sz="1300" b="1" dirty="0">
                <a:solidFill>
                  <a:srgbClr val="FF0000"/>
                </a:solidFill>
                <a:latin typeface="UTM Avo" panose="02040603050506020204" pitchFamily="18" charset="0"/>
              </a:rPr>
              <a:t>lí nhí</a:t>
            </a:r>
            <a:r>
              <a:rPr lang="vi-VN" sz="1300" dirty="0">
                <a:latin typeface="UTM Avo" panose="02040603050506020204" pitchFamily="18" charset="0"/>
              </a:rPr>
              <a:t>: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a:t>
            </a:r>
            <a:r>
              <a:rPr lang="vi-VN" sz="1300" b="1" dirty="0">
                <a:solidFill>
                  <a:srgbClr val="FF0000"/>
                </a:solidFill>
                <a:latin typeface="UTM Avo" panose="02040603050506020204" pitchFamily="18" charset="0"/>
              </a:rPr>
              <a:t>trú ngụ</a:t>
            </a:r>
            <a:r>
              <a:rPr lang="vi-VN" sz="1300" dirty="0">
                <a:latin typeface="UTM Avo" panose="02040603050506020204" pitchFamily="18" charset="0"/>
              </a:rPr>
              <a:t>.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a:t>
            </a:r>
            <a:r>
              <a:rPr lang="vi-VN" sz="1300" b="1" dirty="0">
                <a:solidFill>
                  <a:srgbClr val="FF0000"/>
                </a:solidFill>
                <a:latin typeface="UTM Avo" panose="02040603050506020204" pitchFamily="18" charset="0"/>
              </a:rPr>
              <a:t>trang trí </a:t>
            </a:r>
            <a:r>
              <a:rPr lang="vi-VN" sz="1300" dirty="0">
                <a:latin typeface="UTM Avo" panose="02040603050506020204" pitchFamily="18" charset="0"/>
              </a:rPr>
              <a:t>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spTree>
    <p:extLst>
      <p:ext uri="{BB962C8B-B14F-4D97-AF65-F5344CB8AC3E}">
        <p14:creationId xmlns:p14="http://schemas.microsoft.com/office/powerpoint/2010/main" val="38288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vồn vã</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69462" y="1385105"/>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niềm nở, nhiệt tình khi trò</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69462" y="2730968"/>
            <a:ext cx="458330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sinh sống tạm ở một nơi nào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61664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trú ngụ </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81358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192633"/>
            <a:ext cx="681597"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đó.</a:t>
            </a:r>
            <a:endParaRPr lang="en-VN"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3679212" cy="567848"/>
          </a:xfrm>
          <a:prstGeom prst="rect">
            <a:avLst/>
          </a:prstGeom>
        </p:spPr>
        <p:txBody>
          <a:bodyPr wrap="none">
            <a:spAutoFit/>
          </a:bodyPr>
          <a:lstStyle/>
          <a:p>
            <a:pPr lvl="0">
              <a:lnSpc>
                <a:spcPct val="150000"/>
              </a:lnSpc>
            </a:pPr>
            <a:r>
              <a:rPr lang="vi-VN" sz="2400" dirty="0">
                <a:solidFill>
                  <a:srgbClr val="FC7D77">
                    <a:lumMod val="50000"/>
                  </a:srgbClr>
                </a:solidFill>
                <a:latin typeface="UTM Avo" panose="02040603050506020204" pitchFamily="18" charset="0"/>
              </a:rPr>
              <a:t>chuyện với người khác.</a:t>
            </a:r>
          </a:p>
        </p:txBody>
      </p:sp>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trải qua những ngày vui vẻ, ấm áp vì không phải song một mình giữa mùa đông lạnh giá.</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0566" y="178812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13278" y="182345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4199627" y="2938858"/>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20831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2118741"/>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Chi tiết nào cho thấy nhím nâu rất nhút nhát?</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550975"/>
            <a:ext cx="6119826"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Nhím nâu lúng túng, nói lí nhí, nấp vào bụi cây, cuộn tròn người sợ hãi; run run khi bước vào nhà nhím trắng..</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636845F3-B18F-CD42-85B2-4AECDF9D9E4A}"/>
              </a:ext>
            </a:extLst>
          </p:cNvPr>
          <p:cNvPicPr>
            <a:picLocks noChangeAspect="1"/>
          </p:cNvPicPr>
          <p:nvPr/>
        </p:nvPicPr>
        <p:blipFill rotWithShape="1">
          <a:blip r:embed="rId2"/>
          <a:srcRect l="2857" t="2903" r="1768" b="3018"/>
          <a:stretch/>
        </p:blipFill>
        <p:spPr>
          <a:xfrm>
            <a:off x="368058" y="358501"/>
            <a:ext cx="1320110" cy="1288987"/>
          </a:xfrm>
          <a:prstGeom prst="ellipse">
            <a:avLst/>
          </a:prstGeom>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1296</Words>
  <Application>Microsoft Office PowerPoint</Application>
  <PresentationFormat>Custom</PresentationFormat>
  <Paragraphs>59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Kalam</vt:lpstr>
      <vt:lpstr>UTM Avo</vt:lpstr>
      <vt:lpstr>Montserrat</vt:lpstr>
      <vt:lpstr>Arial</vt:lpstr>
      <vt:lpstr>UTM Cookies</vt:lpstr>
      <vt:lpstr>Wingdings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136</cp:revision>
  <dcterms:modified xsi:type="dcterms:W3CDTF">2021-11-28T08:27:10Z</dcterms:modified>
</cp:coreProperties>
</file>